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buce@ulsystem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895" y="1676400"/>
            <a:ext cx="7482305" cy="1524000"/>
          </a:xfrm>
        </p:spPr>
        <p:txBody>
          <a:bodyPr>
            <a:normAutofit fontScale="90000"/>
          </a:bodyPr>
          <a:lstStyle/>
          <a:p>
            <a:r>
              <a:rPr lang="en-US" b="1" i="1" cap="none" dirty="0" smtClean="0"/>
              <a:t>Facilitation: </a:t>
            </a:r>
            <a:br>
              <a:rPr lang="en-US" b="1" i="1" cap="none" dirty="0" smtClean="0"/>
            </a:br>
            <a:r>
              <a:rPr lang="en-US" b="1" i="1" cap="none" dirty="0" smtClean="0"/>
              <a:t>Interagency Group - Racist Incident Referral And Support Service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Dr.  Alan Bruce</a:t>
            </a:r>
          </a:p>
          <a:p>
            <a:r>
              <a:rPr lang="en-US" b="1" dirty="0" smtClean="0"/>
              <a:t>ULS</a:t>
            </a:r>
          </a:p>
          <a:p>
            <a:endParaRPr lang="en-US" b="1" dirty="0"/>
          </a:p>
          <a:p>
            <a:r>
              <a:rPr lang="en-US" b="1" dirty="0" err="1" smtClean="0"/>
              <a:t>Sligo</a:t>
            </a:r>
            <a:endParaRPr lang="en-US" b="1" dirty="0" smtClean="0"/>
          </a:p>
          <a:p>
            <a:r>
              <a:rPr lang="en-US" b="1" dirty="0" smtClean="0"/>
              <a:t>27 August 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1033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600" dirty="0">
                <a:latin typeface="Verdana" charset="0"/>
              </a:rPr>
              <a:t>Combat prejudice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Reduce conflict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Overcome poor communications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Contain time and cost issues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Relevance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9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dirty="0" smtClean="0">
                <a:latin typeface="Verdana" charset="0"/>
              </a:rPr>
              <a:t>Improve </a:t>
            </a:r>
            <a:r>
              <a:rPr lang="en-US" sz="3200" dirty="0">
                <a:latin typeface="Verdana" charset="0"/>
              </a:rPr>
              <a:t>relations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Locate new talent sources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Improve communications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Develop flexible working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Achieve legislative compliance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Improve corporate image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Better </a:t>
            </a:r>
            <a:r>
              <a:rPr lang="en-US" sz="3200" dirty="0" smtClean="0">
                <a:latin typeface="Verdana" charset="0"/>
              </a:rPr>
              <a:t>access for all</a:t>
            </a:r>
            <a:endParaRPr lang="en-US" sz="3200" dirty="0">
              <a:latin typeface="Verdan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0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policy to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latin typeface="Verdana" charset="0"/>
              </a:rPr>
              <a:t>Conflict transformation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Community empowerment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Work based learning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Added value 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Innovative methodologies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Models of transferable best practice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1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Embedding equality and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dirty="0">
                <a:latin typeface="Verdana" charset="0"/>
              </a:rPr>
              <a:t>Recognizing qualifications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Avoiding </a:t>
            </a:r>
            <a:r>
              <a:rPr lang="en-US" sz="3200" dirty="0" err="1">
                <a:latin typeface="Verdana" charset="0"/>
              </a:rPr>
              <a:t>eurocentrism</a:t>
            </a:r>
            <a:endParaRPr lang="en-US" sz="3200" dirty="0">
              <a:latin typeface="Verdana" charset="0"/>
            </a:endParaRPr>
          </a:p>
          <a:p>
            <a:pPr>
              <a:defRPr/>
            </a:pPr>
            <a:r>
              <a:rPr lang="en-US" sz="3200" dirty="0">
                <a:latin typeface="Verdana" charset="0"/>
              </a:rPr>
              <a:t>Universal design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Achieving best practice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Developing inclusive communications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Advanced technologies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Establishing relevance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68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and policing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Verdana" charset="0"/>
              </a:rPr>
              <a:t>Garda ethnic recruitment</a:t>
            </a:r>
          </a:p>
          <a:p>
            <a:pPr>
              <a:defRPr/>
            </a:pPr>
            <a:r>
              <a:rPr lang="en-US" dirty="0">
                <a:latin typeface="Verdana" charset="0"/>
              </a:rPr>
              <a:t>Diversity Works (Garda/PSNI)</a:t>
            </a:r>
          </a:p>
          <a:p>
            <a:pPr>
              <a:defRPr/>
            </a:pPr>
            <a:r>
              <a:rPr lang="en-US" dirty="0">
                <a:latin typeface="Verdana" charset="0"/>
              </a:rPr>
              <a:t>Patton Report (PSNI)</a:t>
            </a:r>
          </a:p>
          <a:p>
            <a:pPr>
              <a:defRPr/>
            </a:pPr>
            <a:r>
              <a:rPr lang="en-US" dirty="0">
                <a:latin typeface="Verdana" charset="0"/>
              </a:rPr>
              <a:t>Equality and diversity training (PSNI)</a:t>
            </a:r>
          </a:p>
          <a:p>
            <a:pPr>
              <a:defRPr/>
            </a:pPr>
            <a:r>
              <a:rPr lang="en-US" dirty="0">
                <a:latin typeface="Verdana" charset="0"/>
              </a:rPr>
              <a:t>Garda Diversity Strategy and plan (2009)</a:t>
            </a:r>
          </a:p>
          <a:p>
            <a:pPr>
              <a:defRPr/>
            </a:pPr>
            <a:r>
              <a:rPr lang="en-US" dirty="0">
                <a:latin typeface="Verdana" charset="0"/>
              </a:rPr>
              <a:t>European Police Diversity Network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55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tools to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dirty="0">
                <a:latin typeface="Verdana" charset="0"/>
              </a:rPr>
              <a:t>Interculturalism training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Disability awareness competence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Mentoring: diversity champions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Researched best practice: reviewed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Linguistic skills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Comfort with difference: trust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Contact and observational listening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68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Dr. Alan Bruce</a:t>
            </a:r>
          </a:p>
          <a:p>
            <a:pPr marL="68580" indent="0">
              <a:buNone/>
            </a:pPr>
            <a:r>
              <a:rPr lang="en-US" dirty="0" smtClean="0"/>
              <a:t>Universal Learning Systems</a:t>
            </a:r>
          </a:p>
          <a:p>
            <a:pPr marL="68580" indent="0">
              <a:buNone/>
            </a:pPr>
            <a:r>
              <a:rPr lang="en-US" dirty="0" smtClean="0"/>
              <a:t>34 Charleville Road</a:t>
            </a:r>
          </a:p>
          <a:p>
            <a:pPr marL="68580" indent="0">
              <a:buNone/>
            </a:pPr>
            <a:r>
              <a:rPr lang="en-US" dirty="0" smtClean="0"/>
              <a:t>Dublin 7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>
                <a:hlinkClick r:id="rId2"/>
              </a:rPr>
              <a:t>abuce@ulsystems.com</a:t>
            </a:r>
            <a:endParaRPr lang="en-US" dirty="0" smtClean="0"/>
          </a:p>
          <a:p>
            <a:pPr marL="68580" indent="0">
              <a:buNone/>
            </a:pPr>
            <a:r>
              <a:rPr lang="en-US" smtClean="0"/>
              <a:t>Tel: (01) 838-0970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2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3916363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3600" dirty="0"/>
              <a:t>To provide a structured input to facilitate strategic planning and action in implementing, supporting and </a:t>
            </a:r>
            <a:r>
              <a:rPr lang="en-US" sz="3600" dirty="0" smtClean="0"/>
              <a:t>sustaining </a:t>
            </a:r>
            <a:r>
              <a:rPr lang="en-US" sz="3600" dirty="0"/>
              <a:t>the mission of the racist incident referral and support service</a:t>
            </a:r>
          </a:p>
        </p:txBody>
      </p:sp>
    </p:spTree>
    <p:extLst>
      <p:ext uri="{BB962C8B-B14F-4D97-AF65-F5344CB8AC3E}">
        <p14:creationId xmlns:p14="http://schemas.microsoft.com/office/powerpoint/2010/main" val="196319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Ethnic diversity</a:t>
            </a:r>
          </a:p>
          <a:p>
            <a:r>
              <a:rPr lang="en-US" sz="3600" dirty="0"/>
              <a:t>Cultural diversity</a:t>
            </a:r>
          </a:p>
          <a:p>
            <a:r>
              <a:rPr lang="en-US" sz="3600" dirty="0"/>
              <a:t>Language competence</a:t>
            </a:r>
          </a:p>
          <a:p>
            <a:r>
              <a:rPr lang="en-US" sz="3600" dirty="0"/>
              <a:t>Gender</a:t>
            </a:r>
          </a:p>
          <a:p>
            <a:r>
              <a:rPr lang="en-US" sz="3600" dirty="0"/>
              <a:t>Equality and inclusion</a:t>
            </a:r>
          </a:p>
          <a:p>
            <a:r>
              <a:rPr lang="en-US" sz="3600" dirty="0"/>
              <a:t>Legal boundaries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9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>
                <a:latin typeface="Verdana" charset="0"/>
              </a:rPr>
              <a:t>Diversity has an origin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>
                <a:latin typeface="Verdana" charset="0"/>
              </a:rPr>
              <a:t>Genesis of human difference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>
                <a:latin typeface="Verdana" charset="0"/>
              </a:rPr>
              <a:t>Defining the group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>
                <a:latin typeface="Verdana" charset="0"/>
              </a:rPr>
              <a:t>Signs, symbols, rituals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>
                <a:latin typeface="Verdana" charset="0"/>
              </a:rPr>
              <a:t>Movement, contact, conflict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>
                <a:latin typeface="Verdana" charset="0"/>
              </a:rPr>
              <a:t>Belief and values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>
                <a:latin typeface="Verdana" charset="0"/>
              </a:rPr>
              <a:t>Contact, engagement, curiosity</a:t>
            </a:r>
            <a:endParaRPr lang="en-US" sz="3200" dirty="0">
              <a:latin typeface="Verdan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2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Irish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dirty="0">
                <a:latin typeface="Verdana" charset="0"/>
              </a:rPr>
              <a:t>Rate of change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Rural to urban &gt; Bust to boom</a:t>
            </a:r>
          </a:p>
          <a:p>
            <a:pPr>
              <a:defRPr/>
            </a:pPr>
            <a:r>
              <a:rPr lang="en-US" sz="3200" dirty="0" err="1">
                <a:latin typeface="Verdana" charset="0"/>
              </a:rPr>
              <a:t>Monocultural</a:t>
            </a:r>
            <a:r>
              <a:rPr lang="en-US" sz="3200" dirty="0">
                <a:latin typeface="Verdana" charset="0"/>
              </a:rPr>
              <a:t> stereotypes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Inward migration and new demographics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Re-defined Irishness</a:t>
            </a:r>
          </a:p>
          <a:p>
            <a:pPr>
              <a:defRPr/>
            </a:pPr>
            <a:r>
              <a:rPr lang="en-US" sz="3200" dirty="0">
                <a:latin typeface="Verdana" charset="0"/>
              </a:rPr>
              <a:t>International standards and ethics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4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3600" dirty="0">
                <a:latin typeface="Verdana" charset="0"/>
              </a:rPr>
              <a:t>Lack of coherent EU policy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Significant national variation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Need for common principles and procedures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Xenophobia, racism and discrimination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Cascading issues: gender, disability, age, family….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Re-defining rights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3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latin typeface="Verdana" charset="0"/>
              </a:rPr>
              <a:t>Attitudes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Prejudice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Stereotypes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Discrimination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Harassment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3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Gordon Allport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  <a:defRPr/>
            </a:pPr>
            <a:r>
              <a:rPr lang="en-US" sz="3600" dirty="0" smtClean="0">
                <a:latin typeface="Verdana" charset="0"/>
              </a:rPr>
              <a:t>Stages of Prejudice:</a:t>
            </a:r>
          </a:p>
          <a:p>
            <a:pPr>
              <a:defRPr/>
            </a:pPr>
            <a:r>
              <a:rPr lang="en-US" sz="3600" dirty="0" smtClean="0">
                <a:latin typeface="Verdana" charset="0"/>
              </a:rPr>
              <a:t>Ridicule</a:t>
            </a:r>
            <a:endParaRPr lang="en-US" sz="3600" dirty="0">
              <a:latin typeface="Verdana" charset="0"/>
            </a:endParaRPr>
          </a:p>
          <a:p>
            <a:pPr>
              <a:defRPr/>
            </a:pPr>
            <a:r>
              <a:rPr lang="en-US" sz="3600" dirty="0">
                <a:latin typeface="Verdana" charset="0"/>
              </a:rPr>
              <a:t>Avoidance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Discrimination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Physical attack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Extermination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1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and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3600" dirty="0">
                <a:latin typeface="Verdana" charset="0"/>
              </a:rPr>
              <a:t>Legal compliance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Tokenism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Equality and quality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Internal customers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External customers</a:t>
            </a:r>
          </a:p>
          <a:p>
            <a:pPr>
              <a:defRPr/>
            </a:pPr>
            <a:r>
              <a:rPr lang="en-US" sz="3600" dirty="0">
                <a:latin typeface="Verdana" charset="0"/>
              </a:rPr>
              <a:t>Equality to diversity management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122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24</TotalTime>
  <Words>342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 Pop</vt:lpstr>
      <vt:lpstr>Facilitation:  Interagency Group - Racist Incident Referral And Support Service</vt:lpstr>
      <vt:lpstr>AIM</vt:lpstr>
      <vt:lpstr>Changing environments</vt:lpstr>
      <vt:lpstr>Diversity dimensions</vt:lpstr>
      <vt:lpstr>Irish dimensions</vt:lpstr>
      <vt:lpstr>European dimensions</vt:lpstr>
      <vt:lpstr>Key themes</vt:lpstr>
      <vt:lpstr>Gordon Allport</vt:lpstr>
      <vt:lpstr>Equality and agencies</vt:lpstr>
      <vt:lpstr>Minimal aspects</vt:lpstr>
      <vt:lpstr>Going further</vt:lpstr>
      <vt:lpstr>From policy to vision</vt:lpstr>
      <vt:lpstr>Embedding equality and diversity</vt:lpstr>
      <vt:lpstr>Equality and policing</vt:lpstr>
      <vt:lpstr>From tools to competence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Facilitation:  Interagency Group - Racist Incident Referral And Support Service</dc:title>
  <dc:creator>Alan Bruce</dc:creator>
  <cp:lastModifiedBy>User</cp:lastModifiedBy>
  <cp:revision>8</cp:revision>
  <dcterms:created xsi:type="dcterms:W3CDTF">2013-08-26T21:33:55Z</dcterms:created>
  <dcterms:modified xsi:type="dcterms:W3CDTF">2013-08-27T15:39:48Z</dcterms:modified>
</cp:coreProperties>
</file>